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79"/>
  </p:normalViewPr>
  <p:slideViewPr>
    <p:cSldViewPr snapToGrid="0">
      <p:cViewPr varScale="1">
        <p:scale>
          <a:sx n="104" d="100"/>
          <a:sy n="104" d="100"/>
        </p:scale>
        <p:origin x="89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1826-1B3E-4E2E-8D6C-93BCEAA3D6C6}"/>
              </a:ext>
            </a:extLst>
          </p:cNvPr>
          <p:cNvSpPr>
            <a:spLocks noGrp="1"/>
          </p:cNvSpPr>
          <p:nvPr>
            <p:ph type="ctrTitle"/>
          </p:nvPr>
        </p:nvSpPr>
        <p:spPr>
          <a:xfrm>
            <a:off x="2107200" y="1096965"/>
            <a:ext cx="7977600" cy="2085696"/>
          </a:xfrm>
        </p:spPr>
        <p:txBody>
          <a:bodyPr anchor="b">
            <a:norm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AB5F0CE-1714-4650-9690-5676C06349A0}"/>
              </a:ext>
            </a:extLst>
          </p:cNvPr>
          <p:cNvSpPr>
            <a:spLocks noGrp="1"/>
          </p:cNvSpPr>
          <p:nvPr>
            <p:ph type="subTitle" idx="1"/>
          </p:nvPr>
        </p:nvSpPr>
        <p:spPr>
          <a:xfrm>
            <a:off x="3216000" y="3945771"/>
            <a:ext cx="5760000" cy="1832730"/>
          </a:xfrm>
        </p:spPr>
        <p:txBody>
          <a:bodyPr>
            <a:normAutofit/>
          </a:bodyPr>
          <a:lstStyle>
            <a:lvl1pPr marL="0" indent="0" algn="ctr">
              <a:lnSpc>
                <a:spcPct val="125000"/>
              </a:lnSpc>
              <a:buNone/>
              <a:defRPr sz="2400" i="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FD0CA85-BF38-4762-934C-D00F2047C2D1}"/>
              </a:ext>
            </a:extLst>
          </p:cNvPr>
          <p:cNvSpPr>
            <a:spLocks noGrp="1"/>
          </p:cNvSpPr>
          <p:nvPr>
            <p:ph type="dt" sz="half" idx="10"/>
          </p:nvPr>
        </p:nvSpPr>
        <p:spPr/>
        <p:txBody>
          <a:bodyPr/>
          <a:lstStyle/>
          <a:p>
            <a:fld id="{4EC743F4-8769-40B4-85DF-6CB8DE9F66AA}" type="datetimeFigureOut">
              <a:rPr lang="en-US" smtClean="0"/>
              <a:t>8/12/22</a:t>
            </a:fld>
            <a:endParaRPr lang="en-US"/>
          </a:p>
        </p:txBody>
      </p:sp>
      <p:sp>
        <p:nvSpPr>
          <p:cNvPr id="5" name="Footer Placeholder 4">
            <a:extLst>
              <a:ext uri="{FF2B5EF4-FFF2-40B4-BE49-F238E27FC236}">
                <a16:creationId xmlns:a16="http://schemas.microsoft.com/office/drawing/2014/main" id="{649CA3C9-6579-49D9-A5FD-20231FB4B3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9B94FE-6287-4D49-B0E5-FE9A9BA75A0C}"/>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7" name="Straight Connector 6">
            <a:extLst>
              <a:ext uri="{FF2B5EF4-FFF2-40B4-BE49-F238E27FC236}">
                <a16:creationId xmlns:a16="http://schemas.microsoft.com/office/drawing/2014/main" id="{AE0C0B2A-3FD1-4235-A16E-0ED1E028A93E}"/>
              </a:ext>
            </a:extLst>
          </p:cNvPr>
          <p:cNvCxnSpPr>
            <a:cxnSpLocks/>
          </p:cNvCxnSpPr>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494E066-0146-46E9-BAF1-C33240ABA294}"/>
              </a:ext>
            </a:extLst>
          </p:cNvPr>
          <p:cNvGrpSpPr/>
          <p:nvPr/>
        </p:nvGrpSpPr>
        <p:grpSpPr>
          <a:xfrm rot="2700000">
            <a:off x="10127693" y="4178240"/>
            <a:ext cx="633413" cy="1862138"/>
            <a:chOff x="5959192" y="333389"/>
            <a:chExt cx="633413" cy="1862138"/>
          </a:xfrm>
        </p:grpSpPr>
        <p:grpSp>
          <p:nvGrpSpPr>
            <p:cNvPr id="9" name="Group 8">
              <a:extLst>
                <a:ext uri="{FF2B5EF4-FFF2-40B4-BE49-F238E27FC236}">
                  <a16:creationId xmlns:a16="http://schemas.microsoft.com/office/drawing/2014/main" id="{B02BD80B-C499-4DAC-9580-575B04F8658F}"/>
                </a:ext>
              </a:extLst>
            </p:cNvPr>
            <p:cNvGrpSpPr/>
            <p:nvPr/>
          </p:nvGrpSpPr>
          <p:grpSpPr>
            <a:xfrm>
              <a:off x="5959192" y="333389"/>
              <a:ext cx="633413" cy="1419225"/>
              <a:chOff x="5959192" y="333389"/>
              <a:chExt cx="633413" cy="1419225"/>
            </a:xfrm>
          </p:grpSpPr>
          <p:sp>
            <p:nvSpPr>
              <p:cNvPr id="11" name="Freeform 68">
                <a:extLst>
                  <a:ext uri="{FF2B5EF4-FFF2-40B4-BE49-F238E27FC236}">
                    <a16:creationId xmlns:a16="http://schemas.microsoft.com/office/drawing/2014/main" id="{CCF069F3-858C-4C67-90C2-46017C3D4CEB}"/>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8A1FFA52-DFA8-4A81-8A85-50BE13257F51}"/>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0" name="Line 70">
              <a:extLst>
                <a:ext uri="{FF2B5EF4-FFF2-40B4-BE49-F238E27FC236}">
                  <a16:creationId xmlns:a16="http://schemas.microsoft.com/office/drawing/2014/main" id="{BAEDA471-60CB-4A0C-B9AD-B2B3C51EA2FD}"/>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03553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FB6D0-92CA-4910-AE77-E238F4C89D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913172-A138-4DD4-A5B1-58BA625078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897B9-E4AD-469B-A60D-9A1A4BD1980A}"/>
              </a:ext>
            </a:extLst>
          </p:cNvPr>
          <p:cNvSpPr>
            <a:spLocks noGrp="1"/>
          </p:cNvSpPr>
          <p:nvPr>
            <p:ph type="dt" sz="half" idx="10"/>
          </p:nvPr>
        </p:nvSpPr>
        <p:spPr/>
        <p:txBody>
          <a:bodyPr/>
          <a:lstStyle/>
          <a:p>
            <a:fld id="{4EC743F4-8769-40B4-85DF-6CB8DE9F66AA}" type="datetimeFigureOut">
              <a:rPr lang="en-US" smtClean="0"/>
              <a:t>8/12/22</a:t>
            </a:fld>
            <a:endParaRPr lang="en-US"/>
          </a:p>
        </p:txBody>
      </p:sp>
      <p:sp>
        <p:nvSpPr>
          <p:cNvPr id="5" name="Footer Placeholder 4">
            <a:extLst>
              <a:ext uri="{FF2B5EF4-FFF2-40B4-BE49-F238E27FC236}">
                <a16:creationId xmlns:a16="http://schemas.microsoft.com/office/drawing/2014/main" id="{31C5E1B0-48D6-4F99-9955-39958BA969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9F49DA-55D4-4E36-AEB9-A0E99E31A87E}"/>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1898681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FEBC7C-C5C1-4A79-A195-B35701C289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D34A74-3328-469B-ABCA-96F2FE368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AE19AB-5637-455E-89C3-B41702C202D4}"/>
              </a:ext>
            </a:extLst>
          </p:cNvPr>
          <p:cNvSpPr>
            <a:spLocks noGrp="1"/>
          </p:cNvSpPr>
          <p:nvPr>
            <p:ph type="dt" sz="half" idx="10"/>
          </p:nvPr>
        </p:nvSpPr>
        <p:spPr/>
        <p:txBody>
          <a:bodyPr/>
          <a:lstStyle/>
          <a:p>
            <a:fld id="{4EC743F4-8769-40B4-85DF-6CB8DE9F66AA}" type="datetimeFigureOut">
              <a:rPr lang="en-US" smtClean="0"/>
              <a:t>8/12/22</a:t>
            </a:fld>
            <a:endParaRPr lang="en-US"/>
          </a:p>
        </p:txBody>
      </p:sp>
      <p:sp>
        <p:nvSpPr>
          <p:cNvPr id="5" name="Footer Placeholder 4">
            <a:extLst>
              <a:ext uri="{FF2B5EF4-FFF2-40B4-BE49-F238E27FC236}">
                <a16:creationId xmlns:a16="http://schemas.microsoft.com/office/drawing/2014/main" id="{A364F2A3-EBEE-4F42-BAC2-A482F00E67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FE1C27-1A43-4B0B-88D0-0C5FE1DBE161}"/>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481130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p>
            <a:fld id="{4EC743F4-8769-40B4-85DF-6CB8DE9F66AA}" type="datetimeFigureOut">
              <a:rPr lang="en-US" smtClean="0"/>
              <a:t>8/12/22</a:t>
            </a:fld>
            <a:endParaRPr lang="en-US"/>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4194287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5267-19A7-4A3D-9658-AD3F78DD35CB}"/>
              </a:ext>
            </a:extLst>
          </p:cNvPr>
          <p:cNvSpPr>
            <a:spLocks noGrp="1"/>
          </p:cNvSpPr>
          <p:nvPr>
            <p:ph type="title"/>
          </p:nvPr>
        </p:nvSpPr>
        <p:spPr>
          <a:xfrm>
            <a:off x="990000" y="2305800"/>
            <a:ext cx="4636800" cy="2246400"/>
          </a:xfrm>
        </p:spPr>
        <p:txBody>
          <a:bodyPr anchor="ctr">
            <a:normAutofit/>
          </a:bodyPr>
          <a:lstStyle>
            <a:lvl1pPr algn="ct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5F17554-5672-499F-BEB9-AB069E6D15F2}"/>
              </a:ext>
            </a:extLst>
          </p:cNvPr>
          <p:cNvSpPr>
            <a:spLocks noGrp="1"/>
          </p:cNvSpPr>
          <p:nvPr>
            <p:ph type="body" idx="1"/>
          </p:nvPr>
        </p:nvSpPr>
        <p:spPr>
          <a:xfrm>
            <a:off x="6565250" y="2305800"/>
            <a:ext cx="4636800" cy="2246400"/>
          </a:xfrm>
        </p:spPr>
        <p:txBody>
          <a:bodyPr anchor="ctr">
            <a:normAutofit/>
          </a:bodyPr>
          <a:lstStyle>
            <a:lvl1pPr marL="0" indent="0" algn="ctr">
              <a:lnSpc>
                <a:spcPct val="125000"/>
              </a:lnSpc>
              <a:buNone/>
              <a:defRPr sz="2400" i="1">
                <a:solidFill>
                  <a:schemeClr val="tx1">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CBA3C6-C279-46AA-B4EE-5F861D83D2AC}"/>
              </a:ext>
            </a:extLst>
          </p:cNvPr>
          <p:cNvSpPr>
            <a:spLocks noGrp="1"/>
          </p:cNvSpPr>
          <p:nvPr>
            <p:ph type="dt" sz="half" idx="10"/>
          </p:nvPr>
        </p:nvSpPr>
        <p:spPr/>
        <p:txBody>
          <a:bodyPr/>
          <a:lstStyle/>
          <a:p>
            <a:fld id="{4EC743F4-8769-40B4-85DF-6CB8DE9F66AA}" type="datetimeFigureOut">
              <a:rPr lang="en-US" smtClean="0"/>
              <a:t>8/12/22</a:t>
            </a:fld>
            <a:endParaRPr lang="en-US" dirty="0"/>
          </a:p>
        </p:txBody>
      </p:sp>
      <p:sp>
        <p:nvSpPr>
          <p:cNvPr id="5" name="Footer Placeholder 4">
            <a:extLst>
              <a:ext uri="{FF2B5EF4-FFF2-40B4-BE49-F238E27FC236}">
                <a16:creationId xmlns:a16="http://schemas.microsoft.com/office/drawing/2014/main" id="{F04C125B-DDB9-4F4E-B9E9-A747E648FC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3D465E-E86B-42A8-B18A-9046E40D63D6}"/>
              </a:ext>
            </a:extLst>
          </p:cNvPr>
          <p:cNvSpPr>
            <a:spLocks noGrp="1"/>
          </p:cNvSpPr>
          <p:nvPr>
            <p:ph type="sldNum" sz="quarter" idx="12"/>
          </p:nvPr>
        </p:nvSpPr>
        <p:spPr/>
        <p:txBody>
          <a:bodyPr/>
          <a:lstStyle/>
          <a:p>
            <a:fld id="{FF2BD96E-3838-45D2-9031-D3AF67C920A5}" type="slidenum">
              <a:rPr lang="en-US" smtClean="0"/>
              <a:t>‹#›</a:t>
            </a:fld>
            <a:endParaRPr lang="en-US"/>
          </a:p>
        </p:txBody>
      </p:sp>
      <p:sp>
        <p:nvSpPr>
          <p:cNvPr id="7" name="Oval 6">
            <a:extLst>
              <a:ext uri="{FF2B5EF4-FFF2-40B4-BE49-F238E27FC236}">
                <a16:creationId xmlns:a16="http://schemas.microsoft.com/office/drawing/2014/main" id="{6681007E-0E57-40DB-9A98-D04E0A05937B}"/>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8" name="Group 7">
            <a:extLst>
              <a:ext uri="{FF2B5EF4-FFF2-40B4-BE49-F238E27FC236}">
                <a16:creationId xmlns:a16="http://schemas.microsoft.com/office/drawing/2014/main" id="{4C2D7ED2-BAE3-470E-9EFF-F2A49EDD9767}"/>
              </a:ext>
            </a:extLst>
          </p:cNvPr>
          <p:cNvGrpSpPr/>
          <p:nvPr/>
        </p:nvGrpSpPr>
        <p:grpSpPr>
          <a:xfrm rot="10800000">
            <a:off x="1079500" y="952167"/>
            <a:ext cx="641184" cy="1069728"/>
            <a:chOff x="6484111" y="2967038"/>
            <a:chExt cx="641184" cy="1069728"/>
          </a:xfrm>
        </p:grpSpPr>
        <p:grpSp>
          <p:nvGrpSpPr>
            <p:cNvPr id="9" name="Group 8">
              <a:extLst>
                <a:ext uri="{FF2B5EF4-FFF2-40B4-BE49-F238E27FC236}">
                  <a16:creationId xmlns:a16="http://schemas.microsoft.com/office/drawing/2014/main" id="{15B14D1A-9E1B-41C3-96AA-A5C40C4F9B3A}"/>
                </a:ext>
              </a:extLst>
            </p:cNvPr>
            <p:cNvGrpSpPr/>
            <p:nvPr/>
          </p:nvGrpSpPr>
          <p:grpSpPr>
            <a:xfrm>
              <a:off x="6808136" y="2967038"/>
              <a:ext cx="317159" cy="932400"/>
              <a:chOff x="6808136" y="2967038"/>
              <a:chExt cx="317159" cy="932400"/>
            </a:xfrm>
          </p:grpSpPr>
          <p:sp>
            <p:nvSpPr>
              <p:cNvPr id="14" name="Freeform 68">
                <a:extLst>
                  <a:ext uri="{FF2B5EF4-FFF2-40B4-BE49-F238E27FC236}">
                    <a16:creationId xmlns:a16="http://schemas.microsoft.com/office/drawing/2014/main" id="{00EC83EC-04A6-4533-80A5-B1817F1FB35E}"/>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BF61FF24-9074-4265-ACF4-1AEC3621B76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Line 70">
                <a:extLst>
                  <a:ext uri="{FF2B5EF4-FFF2-40B4-BE49-F238E27FC236}">
                    <a16:creationId xmlns:a16="http://schemas.microsoft.com/office/drawing/2014/main" id="{8D31D9FF-672B-4C5E-B4B2-DD86A124413F}"/>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8991EBFD-EBD5-48CE-9178-AF5B6F50D416}"/>
                </a:ext>
              </a:extLst>
            </p:cNvPr>
            <p:cNvGrpSpPr/>
            <p:nvPr/>
          </p:nvGrpSpPr>
          <p:grpSpPr>
            <a:xfrm rot="18900000" flipH="1">
              <a:off x="6484111" y="3104366"/>
              <a:ext cx="317159" cy="932400"/>
              <a:chOff x="6808136" y="2967038"/>
              <a:chExt cx="317159" cy="932400"/>
            </a:xfrm>
          </p:grpSpPr>
          <p:sp>
            <p:nvSpPr>
              <p:cNvPr id="11" name="Freeform 68">
                <a:extLst>
                  <a:ext uri="{FF2B5EF4-FFF2-40B4-BE49-F238E27FC236}">
                    <a16:creationId xmlns:a16="http://schemas.microsoft.com/office/drawing/2014/main" id="{1B45F046-3129-4A30-9402-44BA590CD1B6}"/>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24589F32-BB2E-46B1-BAB5-75EA779C7A25}"/>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Line 70">
                <a:extLst>
                  <a:ext uri="{FF2B5EF4-FFF2-40B4-BE49-F238E27FC236}">
                    <a16:creationId xmlns:a16="http://schemas.microsoft.com/office/drawing/2014/main" id="{0BD46CA5-AE89-4413-AB8D-347179D88133}"/>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7" name="Straight Connector 16">
            <a:extLst>
              <a:ext uri="{FF2B5EF4-FFF2-40B4-BE49-F238E27FC236}">
                <a16:creationId xmlns:a16="http://schemas.microsoft.com/office/drawing/2014/main" id="{4043A360-3214-4DB8-BD85-C6AE48D02D3A}"/>
              </a:ext>
            </a:extLst>
          </p:cNvPr>
          <p:cNvCxnSpPr>
            <a:cxnSpLocks/>
          </p:cNvCxnSpPr>
          <p:nvPr/>
        </p:nvCxnSpPr>
        <p:spPr>
          <a:xfrm rot="16200000" flipH="1">
            <a:off x="5826000" y="342900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8273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p:nvPr>
        </p:nvSpPr>
        <p:spPr>
          <a:xfrm>
            <a:off x="989400"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B8F8D2A-A489-488D-B1E1-23F36D3E95C7}"/>
              </a:ext>
            </a:extLst>
          </p:cNvPr>
          <p:cNvSpPr>
            <a:spLocks noGrp="1"/>
          </p:cNvSpPr>
          <p:nvPr>
            <p:ph sz="half" idx="2"/>
          </p:nvPr>
        </p:nvSpPr>
        <p:spPr>
          <a:xfrm>
            <a:off x="6274202"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1CA242E8-AEEF-4BBD-94E9-86F89D69522C}"/>
              </a:ext>
            </a:extLst>
          </p:cNvPr>
          <p:cNvSpPr>
            <a:spLocks noGrp="1"/>
          </p:cNvSpPr>
          <p:nvPr>
            <p:ph type="dt" sz="half" idx="10"/>
          </p:nvPr>
        </p:nvSpPr>
        <p:spPr/>
        <p:txBody>
          <a:bodyPr/>
          <a:lstStyle/>
          <a:p>
            <a:fld id="{4EC743F4-8769-40B4-85DF-6CB8DE9F66AA}" type="datetimeFigureOut">
              <a:rPr lang="en-US" smtClean="0"/>
              <a:t>8/12/22</a:t>
            </a:fld>
            <a:endParaRPr lang="en-US"/>
          </a:p>
        </p:txBody>
      </p:sp>
      <p:sp>
        <p:nvSpPr>
          <p:cNvPr id="6" name="Footer Placeholder 5">
            <a:extLst>
              <a:ext uri="{FF2B5EF4-FFF2-40B4-BE49-F238E27FC236}">
                <a16:creationId xmlns:a16="http://schemas.microsoft.com/office/drawing/2014/main" id="{BD58D2CA-06C9-412D-A5D6-F97DDBBB03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1A80D9-E04B-47BF-80DA-01E68346A51C}"/>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722510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4928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6274200" y="1736732"/>
            <a:ext cx="4928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6274200" y="2431257"/>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p>
            <a:fld id="{4EC743F4-8769-40B4-85DF-6CB8DE9F66AA}" type="datetimeFigureOut">
              <a:rPr lang="en-US" smtClean="0"/>
              <a:t>8/12/22</a:t>
            </a:fld>
            <a:endParaRPr lang="en-US"/>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868110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p>
            <a:fld id="{4EC743F4-8769-40B4-85DF-6CB8DE9F66AA}" type="datetimeFigureOut">
              <a:rPr lang="en-US" smtClean="0"/>
              <a:t>8/12/22</a:t>
            </a:fld>
            <a:endParaRPr lang="en-US"/>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1167799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46A27C-9BDA-43B3-96EA-C145EA7F04DE}"/>
              </a:ext>
            </a:extLst>
          </p:cNvPr>
          <p:cNvSpPr>
            <a:spLocks noGrp="1"/>
          </p:cNvSpPr>
          <p:nvPr>
            <p:ph type="dt" sz="half" idx="10"/>
          </p:nvPr>
        </p:nvSpPr>
        <p:spPr/>
        <p:txBody>
          <a:bodyPr/>
          <a:lstStyle/>
          <a:p>
            <a:fld id="{4EC743F4-8769-40B4-85DF-6CB8DE9F66AA}" type="datetimeFigureOut">
              <a:rPr lang="en-US" smtClean="0"/>
              <a:t>8/12/22</a:t>
            </a:fld>
            <a:endParaRPr lang="en-US"/>
          </a:p>
        </p:txBody>
      </p:sp>
      <p:sp>
        <p:nvSpPr>
          <p:cNvPr id="3" name="Footer Placeholder 2">
            <a:extLst>
              <a:ext uri="{FF2B5EF4-FFF2-40B4-BE49-F238E27FC236}">
                <a16:creationId xmlns:a16="http://schemas.microsoft.com/office/drawing/2014/main" id="{791FBD5E-AA17-42F1-8615-49F2664DD4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57A2D5-EBE5-43DD-8CF2-8B90801A0DF5}"/>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1702447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451E1-40E1-4ED2-A9E3-6376E774AD27}"/>
              </a:ext>
            </a:extLst>
          </p:cNvPr>
          <p:cNvSpPr>
            <a:spLocks noGrp="1"/>
          </p:cNvSpPr>
          <p:nvPr>
            <p:ph type="title"/>
          </p:nvPr>
        </p:nvSpPr>
        <p:spPr>
          <a:xfrm>
            <a:off x="990001" y="955674"/>
            <a:ext cx="3531600" cy="1384995"/>
          </a:xfrm>
        </p:spPr>
        <p:txBody>
          <a:bodyPr anchor="b">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BAAE5E-AD83-40D4-8BDB-6B25250247AA}"/>
              </a:ext>
            </a:extLst>
          </p:cNvPr>
          <p:cNvSpPr>
            <a:spLocks noGrp="1"/>
          </p:cNvSpPr>
          <p:nvPr>
            <p:ph idx="1"/>
          </p:nvPr>
        </p:nvSpPr>
        <p:spPr>
          <a:xfrm>
            <a:off x="5444850" y="882651"/>
            <a:ext cx="5760000" cy="489584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D4DF8E2-A28B-4889-AD9E-1D733FEA2E0C}"/>
              </a:ext>
            </a:extLst>
          </p:cNvPr>
          <p:cNvSpPr>
            <a:spLocks noGrp="1"/>
          </p:cNvSpPr>
          <p:nvPr>
            <p:ph type="body" sz="half" idx="2"/>
          </p:nvPr>
        </p:nvSpPr>
        <p:spPr>
          <a:xfrm>
            <a:off x="989401" y="2584759"/>
            <a:ext cx="3531600" cy="3193741"/>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2EF812-B775-468C-84D9-4394CC19F298}"/>
              </a:ext>
            </a:extLst>
          </p:cNvPr>
          <p:cNvSpPr>
            <a:spLocks noGrp="1"/>
          </p:cNvSpPr>
          <p:nvPr>
            <p:ph type="dt" sz="half" idx="10"/>
          </p:nvPr>
        </p:nvSpPr>
        <p:spPr/>
        <p:txBody>
          <a:bodyPr/>
          <a:lstStyle/>
          <a:p>
            <a:fld id="{4EC743F4-8769-40B4-85DF-6CB8DE9F66AA}" type="datetimeFigureOut">
              <a:rPr lang="en-US" smtClean="0"/>
              <a:t>8/12/22</a:t>
            </a:fld>
            <a:endParaRPr lang="en-US"/>
          </a:p>
        </p:txBody>
      </p:sp>
      <p:sp>
        <p:nvSpPr>
          <p:cNvPr id="6" name="Footer Placeholder 5">
            <a:extLst>
              <a:ext uri="{FF2B5EF4-FFF2-40B4-BE49-F238E27FC236}">
                <a16:creationId xmlns:a16="http://schemas.microsoft.com/office/drawing/2014/main" id="{9DE1DEB3-5237-467C-A5B6-EDA7F366EB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877A6B-440F-4D7B-92DA-1B964D029F12}"/>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10" name="Straight Connector 9">
            <a:extLst>
              <a:ext uri="{FF2B5EF4-FFF2-40B4-BE49-F238E27FC236}">
                <a16:creationId xmlns:a16="http://schemas.microsoft.com/office/drawing/2014/main" id="{DC89B2F1-1E32-44DB-B50E-BEA1896CAD81}"/>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4746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B204-119E-45DB-A177-995FF5D9B4E5}"/>
              </a:ext>
            </a:extLst>
          </p:cNvPr>
          <p:cNvSpPr>
            <a:spLocks noGrp="1"/>
          </p:cNvSpPr>
          <p:nvPr>
            <p:ph type="title"/>
          </p:nvPr>
        </p:nvSpPr>
        <p:spPr>
          <a:xfrm>
            <a:off x="990000" y="955456"/>
            <a:ext cx="3531600" cy="1384995"/>
          </a:xfrm>
        </p:spPr>
        <p:txBody>
          <a:bodyPr anchor="b"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CD3036-53A8-4361-AAAC-D8072EB470FE}"/>
              </a:ext>
            </a:extLst>
          </p:cNvPr>
          <p:cNvSpPr>
            <a:spLocks noGrp="1"/>
          </p:cNvSpPr>
          <p:nvPr>
            <p:ph type="pic" idx="1"/>
          </p:nvPr>
        </p:nvSpPr>
        <p:spPr>
          <a:xfrm>
            <a:off x="5537200" y="540001"/>
            <a:ext cx="6115050" cy="5238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0FCFCD5-820E-47D9-9A60-57680C4C9405}"/>
              </a:ext>
            </a:extLst>
          </p:cNvPr>
          <p:cNvSpPr>
            <a:spLocks noGrp="1"/>
          </p:cNvSpPr>
          <p:nvPr>
            <p:ph type="body" sz="half" idx="2"/>
          </p:nvPr>
        </p:nvSpPr>
        <p:spPr>
          <a:xfrm>
            <a:off x="990000" y="2584758"/>
            <a:ext cx="3531600" cy="328422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446C3-A62E-4690-9098-53D59C4C33E0}"/>
              </a:ext>
            </a:extLst>
          </p:cNvPr>
          <p:cNvSpPr>
            <a:spLocks noGrp="1"/>
          </p:cNvSpPr>
          <p:nvPr>
            <p:ph type="dt" sz="half" idx="10"/>
          </p:nvPr>
        </p:nvSpPr>
        <p:spPr/>
        <p:txBody>
          <a:bodyPr/>
          <a:lstStyle/>
          <a:p>
            <a:fld id="{4EC743F4-8769-40B4-85DF-6CB8DE9F66AA}" type="datetimeFigureOut">
              <a:rPr lang="en-US" smtClean="0"/>
              <a:t>8/12/22</a:t>
            </a:fld>
            <a:endParaRPr lang="en-US"/>
          </a:p>
        </p:txBody>
      </p:sp>
      <p:sp>
        <p:nvSpPr>
          <p:cNvPr id="6" name="Footer Placeholder 5">
            <a:extLst>
              <a:ext uri="{FF2B5EF4-FFF2-40B4-BE49-F238E27FC236}">
                <a16:creationId xmlns:a16="http://schemas.microsoft.com/office/drawing/2014/main" id="{40A6C8B8-EA3D-45E5-950A-B6F1EA0B47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2ACAB7-ADBF-42E5-A214-232BA9EFB3B6}"/>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9" name="Straight Connector 8">
            <a:extLst>
              <a:ext uri="{FF2B5EF4-FFF2-40B4-BE49-F238E27FC236}">
                <a16:creationId xmlns:a16="http://schemas.microsoft.com/office/drawing/2014/main" id="{D0E80DA6-B971-46B7-B0D3-8581AE0B6ACB}"/>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3989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DDA7E-8449-42D1-93BD-4E96C1BFC18D}"/>
              </a:ext>
            </a:extLst>
          </p:cNvPr>
          <p:cNvSpPr>
            <a:spLocks noGrp="1"/>
          </p:cNvSpPr>
          <p:nvPr>
            <p:ph type="title"/>
          </p:nvPr>
        </p:nvSpPr>
        <p:spPr>
          <a:xfrm>
            <a:off x="989400" y="395289"/>
            <a:ext cx="10213200" cy="1112836"/>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172EB64-DBC0-4012-830E-9166670D17C5}"/>
              </a:ext>
            </a:extLst>
          </p:cNvPr>
          <p:cNvSpPr>
            <a:spLocks noGrp="1"/>
          </p:cNvSpPr>
          <p:nvPr>
            <p:ph type="body" idx="1"/>
          </p:nvPr>
        </p:nvSpPr>
        <p:spPr>
          <a:xfrm>
            <a:off x="989400" y="1685925"/>
            <a:ext cx="10213200" cy="40401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749A3E9-8704-4E26-A519-8215B3E943F5}"/>
              </a:ext>
            </a:extLst>
          </p:cNvPr>
          <p:cNvSpPr>
            <a:spLocks noGrp="1"/>
          </p:cNvSpPr>
          <p:nvPr>
            <p:ph type="dt" sz="half" idx="2"/>
          </p:nvPr>
        </p:nvSpPr>
        <p:spPr>
          <a:xfrm>
            <a:off x="450000" y="6357168"/>
            <a:ext cx="1760150"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j-lt"/>
              </a:defRPr>
            </a:lvl1pPr>
          </a:lstStyle>
          <a:p>
            <a:fld id="{4EC743F4-8769-40B4-85DF-6CB8DE9F66AA}" type="datetimeFigureOut">
              <a:rPr lang="en-US" smtClean="0"/>
              <a:pPr/>
              <a:t>8/12/22</a:t>
            </a:fld>
            <a:endParaRPr lang="en-US" dirty="0"/>
          </a:p>
        </p:txBody>
      </p:sp>
      <p:sp>
        <p:nvSpPr>
          <p:cNvPr id="5" name="Footer Placeholder 4">
            <a:extLst>
              <a:ext uri="{FF2B5EF4-FFF2-40B4-BE49-F238E27FC236}">
                <a16:creationId xmlns:a16="http://schemas.microsoft.com/office/drawing/2014/main" id="{C8590E32-87A0-44C2-A299-D45FAB146E08}"/>
              </a:ext>
            </a:extLst>
          </p:cNvPr>
          <p:cNvSpPr>
            <a:spLocks noGrp="1"/>
          </p:cNvSpPr>
          <p:nvPr>
            <p:ph type="ftr" sz="quarter" idx="3"/>
          </p:nvPr>
        </p:nvSpPr>
        <p:spPr>
          <a:xfrm>
            <a:off x="2754312" y="6357600"/>
            <a:ext cx="6683376" cy="460800"/>
          </a:xfrm>
          <a:prstGeom prst="rect">
            <a:avLst/>
          </a:prstGeom>
        </p:spPr>
        <p:txBody>
          <a:bodyPr vert="horz" lIns="91440" tIns="45720" rIns="91440" bIns="45720" rtlCol="0" anchor="ctr"/>
          <a:lstStyle>
            <a:lvl1pPr algn="ctr">
              <a:defRPr sz="1000" cap="all" spc="300" baseline="0">
                <a:solidFill>
                  <a:schemeClr val="tx1">
                    <a:alpha val="60000"/>
                  </a:schemeClr>
                </a:solidFill>
                <a:latin typeface="+mj-lt"/>
              </a:defRPr>
            </a:lvl1pPr>
          </a:lstStyle>
          <a:p>
            <a:endParaRPr lang="en-US" dirty="0"/>
          </a:p>
        </p:txBody>
      </p:sp>
      <p:sp>
        <p:nvSpPr>
          <p:cNvPr id="6" name="Slide Number Placeholder 5">
            <a:extLst>
              <a:ext uri="{FF2B5EF4-FFF2-40B4-BE49-F238E27FC236}">
                <a16:creationId xmlns:a16="http://schemas.microsoft.com/office/drawing/2014/main" id="{BE1C1A41-01A7-44E2-965B-ACFD4F2806FC}"/>
              </a:ext>
            </a:extLst>
          </p:cNvPr>
          <p:cNvSpPr>
            <a:spLocks noGrp="1"/>
          </p:cNvSpPr>
          <p:nvPr>
            <p:ph type="sldNum" sz="quarter" idx="4"/>
          </p:nvPr>
        </p:nvSpPr>
        <p:spPr>
          <a:xfrm>
            <a:off x="9982800" y="6357600"/>
            <a:ext cx="1760150"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j-lt"/>
              </a:defRPr>
            </a:lvl1pPr>
          </a:lstStyle>
          <a:p>
            <a:fld id="{FF2BD96E-3838-45D2-9031-D3AF67C920A5}" type="slidenum">
              <a:rPr lang="en-US" smtClean="0"/>
              <a:pPr/>
              <a:t>‹#›</a:t>
            </a:fld>
            <a:endParaRPr lang="en-US" dirty="0"/>
          </a:p>
        </p:txBody>
      </p:sp>
    </p:spTree>
    <p:extLst>
      <p:ext uri="{BB962C8B-B14F-4D97-AF65-F5344CB8AC3E}">
        <p14:creationId xmlns:p14="http://schemas.microsoft.com/office/powerpoint/2010/main" val="1625066086"/>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p:titleStyle>
    <p:body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mayoclinic.org/diseases-conditions/female-infertility/symptoms-causes/syc-20354308" TargetMode="External"/><Relationship Id="rId2" Type="http://schemas.openxmlformats.org/officeDocument/2006/relationships/hyperlink" Target="https://www.cedars-sinai.org/blog/infertility-mental-health.html" TargetMode="External"/><Relationship Id="rId1" Type="http://schemas.openxmlformats.org/officeDocument/2006/relationships/slideLayout" Target="../slideLayouts/slideLayout2.xml"/><Relationship Id="rId6" Type="http://schemas.openxmlformats.org/officeDocument/2006/relationships/hyperlink" Target="https://www.cdc.gov/reproductivehealth/depression/index.htm" TargetMode="External"/><Relationship Id="rId5" Type="http://schemas.openxmlformats.org/officeDocument/2006/relationships/hyperlink" Target="https://www.healthline.com/health/depression/pcos-and-depression" TargetMode="External"/><Relationship Id="rId4" Type="http://schemas.openxmlformats.org/officeDocument/2006/relationships/hyperlink" Target="https://pubmed.ncbi.nlm.nih.gov/30066285/#:~:text=Conclusions%3A%20PCOS%20is%20associated%20with,early%20intervention%20may%20be%20warranted"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06"/>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38693-23F4-DB32-750F-5D694564A1E8}"/>
              </a:ext>
            </a:extLst>
          </p:cNvPr>
          <p:cNvSpPr>
            <a:spLocks noGrp="1"/>
          </p:cNvSpPr>
          <p:nvPr>
            <p:ph type="ctrTitle"/>
          </p:nvPr>
        </p:nvSpPr>
        <p:spPr>
          <a:xfrm>
            <a:off x="990000" y="395289"/>
            <a:ext cx="4075200" cy="2226688"/>
          </a:xfrm>
        </p:spPr>
        <p:txBody>
          <a:bodyPr>
            <a:normAutofit/>
          </a:bodyPr>
          <a:lstStyle/>
          <a:p>
            <a:endParaRPr lang="en-US" dirty="0"/>
          </a:p>
        </p:txBody>
      </p:sp>
      <p:sp>
        <p:nvSpPr>
          <p:cNvPr id="3" name="Subtitle 2">
            <a:extLst>
              <a:ext uri="{FF2B5EF4-FFF2-40B4-BE49-F238E27FC236}">
                <a16:creationId xmlns:a16="http://schemas.microsoft.com/office/drawing/2014/main" id="{B7AA67B2-BC0E-38FC-3E3C-783A0324EF15}"/>
              </a:ext>
            </a:extLst>
          </p:cNvPr>
          <p:cNvSpPr>
            <a:spLocks noGrp="1"/>
          </p:cNvSpPr>
          <p:nvPr>
            <p:ph type="subTitle" idx="1"/>
          </p:nvPr>
        </p:nvSpPr>
        <p:spPr>
          <a:xfrm>
            <a:off x="990000" y="4248001"/>
            <a:ext cx="4075200" cy="1609102"/>
          </a:xfrm>
        </p:spPr>
        <p:txBody>
          <a:bodyPr>
            <a:normAutofit fontScale="92500" lnSpcReduction="20000"/>
          </a:bodyPr>
          <a:lstStyle/>
          <a:p>
            <a:r>
              <a:rPr lang="en-US" sz="3300" b="1" dirty="0">
                <a:solidFill>
                  <a:schemeClr val="tx1">
                    <a:lumMod val="65000"/>
                    <a:lumOff val="35000"/>
                    <a:alpha val="60000"/>
                  </a:schemeClr>
                </a:solidFill>
              </a:rPr>
              <a:t>A product extension idea </a:t>
            </a:r>
          </a:p>
          <a:p>
            <a:r>
              <a:rPr lang="en-US" dirty="0"/>
              <a:t>-</a:t>
            </a:r>
            <a:r>
              <a:rPr lang="en-US" dirty="0">
                <a:solidFill>
                  <a:schemeClr val="tx1">
                    <a:lumMod val="65000"/>
                    <a:lumOff val="35000"/>
                    <a:alpha val="60000"/>
                  </a:schemeClr>
                </a:solidFill>
              </a:rPr>
              <a:t>Vaishnavi </a:t>
            </a:r>
            <a:r>
              <a:rPr lang="en-US" dirty="0" err="1">
                <a:solidFill>
                  <a:schemeClr val="tx1">
                    <a:lumMod val="65000"/>
                    <a:lumOff val="35000"/>
                    <a:alpha val="60000"/>
                  </a:schemeClr>
                </a:solidFill>
              </a:rPr>
              <a:t>Arni</a:t>
            </a:r>
            <a:endParaRPr lang="en-US" dirty="0">
              <a:solidFill>
                <a:schemeClr val="tx1">
                  <a:lumMod val="65000"/>
                  <a:lumOff val="35000"/>
                  <a:alpha val="60000"/>
                </a:schemeClr>
              </a:solidFill>
            </a:endParaRPr>
          </a:p>
        </p:txBody>
      </p:sp>
      <p:grpSp>
        <p:nvGrpSpPr>
          <p:cNvPr id="11" name="Group 10">
            <a:extLst>
              <a:ext uri="{FF2B5EF4-FFF2-40B4-BE49-F238E27FC236}">
                <a16:creationId xmlns:a16="http://schemas.microsoft.com/office/drawing/2014/main" id="{50F37AA1-A09B-4E28-987B-38E5060E1B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19525" y="2840038"/>
            <a:ext cx="2216150" cy="1177924"/>
            <a:chOff x="4987925" y="2840038"/>
            <a:chExt cx="2216150" cy="1177924"/>
          </a:xfrm>
        </p:grpSpPr>
        <p:sp>
          <p:nvSpPr>
            <p:cNvPr id="12" name="Rectangle 11">
              <a:extLst>
                <a:ext uri="{FF2B5EF4-FFF2-40B4-BE49-F238E27FC236}">
                  <a16:creationId xmlns:a16="http://schemas.microsoft.com/office/drawing/2014/main" id="{9874D018-FDBA-4AD4-8C74-17D41F4FB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DB43F5C4-EF74-49F4-97CB-97938DDC2F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14" name="Group 13">
                <a:extLst>
                  <a:ext uri="{FF2B5EF4-FFF2-40B4-BE49-F238E27FC236}">
                    <a16:creationId xmlns:a16="http://schemas.microsoft.com/office/drawing/2014/main" id="{B74E0761-A6EC-4896-A2D4-97A0AF0AA0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9" name="Freeform 68">
                  <a:extLst>
                    <a:ext uri="{FF2B5EF4-FFF2-40B4-BE49-F238E27FC236}">
                      <a16:creationId xmlns:a16="http://schemas.microsoft.com/office/drawing/2014/main" id="{E02DDA0C-BC2F-4EA7-B34E-E0A38B82BA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69">
                  <a:extLst>
                    <a:ext uri="{FF2B5EF4-FFF2-40B4-BE49-F238E27FC236}">
                      <a16:creationId xmlns:a16="http://schemas.microsoft.com/office/drawing/2014/main" id="{CF13B05D-4163-4B4E-A2D2-FA7ED94682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1" name="Line 70">
                  <a:extLst>
                    <a:ext uri="{FF2B5EF4-FFF2-40B4-BE49-F238E27FC236}">
                      <a16:creationId xmlns:a16="http://schemas.microsoft.com/office/drawing/2014/main" id="{6D222543-B140-45C1-A731-C56E6B3A17C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14">
                <a:extLst>
                  <a:ext uri="{FF2B5EF4-FFF2-40B4-BE49-F238E27FC236}">
                    <a16:creationId xmlns:a16="http://schemas.microsoft.com/office/drawing/2014/main" id="{21D25868-4B38-41A5-8DA7-BB01E853424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6" name="Freeform 68">
                  <a:extLst>
                    <a:ext uri="{FF2B5EF4-FFF2-40B4-BE49-F238E27FC236}">
                      <a16:creationId xmlns:a16="http://schemas.microsoft.com/office/drawing/2014/main" id="{9BA6FA89-CCD8-4CC0-954F-FBBFA59737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69">
                  <a:extLst>
                    <a:ext uri="{FF2B5EF4-FFF2-40B4-BE49-F238E27FC236}">
                      <a16:creationId xmlns:a16="http://schemas.microsoft.com/office/drawing/2014/main" id="{73005E59-2B44-4A62-A8F1-504FB17060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8" name="Line 70">
                  <a:extLst>
                    <a:ext uri="{FF2B5EF4-FFF2-40B4-BE49-F238E27FC236}">
                      <a16:creationId xmlns:a16="http://schemas.microsoft.com/office/drawing/2014/main" id="{C9AB3E16-8B92-47B2-BA2E-02935767A808}"/>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pic>
        <p:nvPicPr>
          <p:cNvPr id="4" name="Picture 3" descr="Connected sticks shaping polygons background">
            <a:extLst>
              <a:ext uri="{FF2B5EF4-FFF2-40B4-BE49-F238E27FC236}">
                <a16:creationId xmlns:a16="http://schemas.microsoft.com/office/drawing/2014/main" id="{7C8463FC-7FF6-886D-C421-8ECC11B1BC57}"/>
              </a:ext>
            </a:extLst>
          </p:cNvPr>
          <p:cNvPicPr>
            <a:picLocks noChangeAspect="1"/>
          </p:cNvPicPr>
          <p:nvPr/>
        </p:nvPicPr>
        <p:blipFill rotWithShape="1">
          <a:blip r:embed="rId2"/>
          <a:srcRect l="18792" r="21722" b="-2"/>
          <a:stretch/>
        </p:blipFill>
        <p:spPr>
          <a:xfrm>
            <a:off x="6080462" y="6306"/>
            <a:ext cx="6111538" cy="6858000"/>
          </a:xfrm>
          <a:prstGeom prst="rect">
            <a:avLst/>
          </a:prstGeom>
        </p:spPr>
      </p:pic>
      <p:pic>
        <p:nvPicPr>
          <p:cNvPr id="5" name="Picture 4">
            <a:extLst>
              <a:ext uri="{FF2B5EF4-FFF2-40B4-BE49-F238E27FC236}">
                <a16:creationId xmlns:a16="http://schemas.microsoft.com/office/drawing/2014/main" id="{CF78985C-1943-E3AF-4B8C-7599E3381C01}"/>
              </a:ext>
            </a:extLst>
          </p:cNvPr>
          <p:cNvPicPr>
            <a:picLocks noChangeAspect="1"/>
          </p:cNvPicPr>
          <p:nvPr/>
        </p:nvPicPr>
        <p:blipFill>
          <a:blip r:embed="rId3"/>
          <a:stretch>
            <a:fillRect/>
          </a:stretch>
        </p:blipFill>
        <p:spPr>
          <a:xfrm>
            <a:off x="1177518" y="570346"/>
            <a:ext cx="3700164" cy="1909762"/>
          </a:xfrm>
          <a:prstGeom prst="rect">
            <a:avLst/>
          </a:prstGeom>
        </p:spPr>
      </p:pic>
    </p:spTree>
    <p:extLst>
      <p:ext uri="{BB962C8B-B14F-4D97-AF65-F5344CB8AC3E}">
        <p14:creationId xmlns:p14="http://schemas.microsoft.com/office/powerpoint/2010/main" val="2611924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05A49-939A-783E-29D4-A9A82D60C59E}"/>
              </a:ext>
            </a:extLst>
          </p:cNvPr>
          <p:cNvSpPr>
            <a:spLocks noGrp="1"/>
          </p:cNvSpPr>
          <p:nvPr>
            <p:ph type="title"/>
          </p:nvPr>
        </p:nvSpPr>
        <p:spPr>
          <a:xfrm>
            <a:off x="234779" y="271721"/>
            <a:ext cx="10213200" cy="1112836"/>
          </a:xfrm>
        </p:spPr>
        <p:txBody>
          <a:bodyPr/>
          <a:lstStyle/>
          <a:p>
            <a:pPr algn="ctr"/>
            <a:r>
              <a:rPr lang="en-US" b="1" dirty="0">
                <a:solidFill>
                  <a:schemeClr val="tx1">
                    <a:lumMod val="65000"/>
                    <a:lumOff val="35000"/>
                  </a:schemeClr>
                </a:solidFill>
              </a:rPr>
              <a:t>       References</a:t>
            </a:r>
          </a:p>
        </p:txBody>
      </p:sp>
      <p:sp>
        <p:nvSpPr>
          <p:cNvPr id="3" name="Content Placeholder 2">
            <a:extLst>
              <a:ext uri="{FF2B5EF4-FFF2-40B4-BE49-F238E27FC236}">
                <a16:creationId xmlns:a16="http://schemas.microsoft.com/office/drawing/2014/main" id="{1ADF0B82-E89E-D634-1001-859C485219B4}"/>
              </a:ext>
            </a:extLst>
          </p:cNvPr>
          <p:cNvSpPr>
            <a:spLocks noGrp="1"/>
          </p:cNvSpPr>
          <p:nvPr>
            <p:ph idx="1"/>
          </p:nvPr>
        </p:nvSpPr>
        <p:spPr>
          <a:xfrm>
            <a:off x="234779" y="1685925"/>
            <a:ext cx="11701848" cy="4040191"/>
          </a:xfrm>
        </p:spPr>
        <p:txBody>
          <a:bodyPr>
            <a:normAutofit fontScale="92500" lnSpcReduction="20000"/>
          </a:bodyPr>
          <a:lstStyle/>
          <a:p>
            <a:r>
              <a:rPr lang="en-US" dirty="0"/>
              <a:t>Cedar Sinai – Infertility and Mental Health - </a:t>
            </a:r>
            <a:r>
              <a:rPr lang="en-US" dirty="0">
                <a:hlinkClick r:id="rId2"/>
              </a:rPr>
              <a:t>https://www.cedars-sinai.org/blog/infertility-mental-health.html</a:t>
            </a:r>
            <a:r>
              <a:rPr lang="en-US" dirty="0"/>
              <a:t> </a:t>
            </a:r>
          </a:p>
          <a:p>
            <a:r>
              <a:rPr lang="en-US" dirty="0"/>
              <a:t>Mayo clinic - </a:t>
            </a:r>
            <a:r>
              <a:rPr lang="en-US" dirty="0">
                <a:hlinkClick r:id="rId3"/>
              </a:rPr>
              <a:t>https://www.mayoclinic.org/diseases-conditions/female-infertility/symptoms-causes/syc-20354308</a:t>
            </a:r>
            <a:r>
              <a:rPr lang="en-US" dirty="0"/>
              <a:t> </a:t>
            </a:r>
          </a:p>
          <a:p>
            <a:r>
              <a:rPr lang="en-US" dirty="0"/>
              <a:t>National Library of Medicine - </a:t>
            </a:r>
            <a:r>
              <a:rPr lang="en-US" dirty="0">
                <a:hlinkClick r:id="rId4"/>
              </a:rPr>
              <a:t>https://pubmed.ncbi.nlm.nih.gov/30066285/#:~:text=Conclusions%3A%20PCOS%20is%20associated%20with,early%20intervention%20may%20be%20warranted</a:t>
            </a:r>
            <a:r>
              <a:rPr lang="en-US" dirty="0"/>
              <a:t>. </a:t>
            </a:r>
          </a:p>
          <a:p>
            <a:r>
              <a:rPr lang="en-US" dirty="0"/>
              <a:t>Healthline - </a:t>
            </a:r>
            <a:r>
              <a:rPr lang="en-US" dirty="0">
                <a:hlinkClick r:id="rId5"/>
              </a:rPr>
              <a:t>https://www.healthline.com/health/depression/pcos-and-depression</a:t>
            </a:r>
            <a:r>
              <a:rPr lang="en-US" dirty="0"/>
              <a:t> </a:t>
            </a:r>
          </a:p>
          <a:p>
            <a:r>
              <a:rPr lang="en-US" dirty="0"/>
              <a:t>CDC - </a:t>
            </a:r>
            <a:r>
              <a:rPr lang="en-US" dirty="0">
                <a:hlinkClick r:id="rId6"/>
              </a:rPr>
              <a:t>https://www.cdc.gov/reproductivehealth/depression/index.htm</a:t>
            </a:r>
            <a:r>
              <a:rPr lang="en-US" dirty="0"/>
              <a:t> </a:t>
            </a:r>
          </a:p>
        </p:txBody>
      </p:sp>
    </p:spTree>
    <p:extLst>
      <p:ext uri="{BB962C8B-B14F-4D97-AF65-F5344CB8AC3E}">
        <p14:creationId xmlns:p14="http://schemas.microsoft.com/office/powerpoint/2010/main" val="3391757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4D9978-27D0-129F-3965-A89A0DD26C1C}"/>
              </a:ext>
            </a:extLst>
          </p:cNvPr>
          <p:cNvSpPr>
            <a:spLocks noGrp="1"/>
          </p:cNvSpPr>
          <p:nvPr>
            <p:ph type="title"/>
          </p:nvPr>
        </p:nvSpPr>
        <p:spPr>
          <a:xfrm>
            <a:off x="989400" y="395289"/>
            <a:ext cx="6328800" cy="1112836"/>
          </a:xfrm>
        </p:spPr>
        <p:txBody>
          <a:bodyPr>
            <a:normAutofit/>
          </a:bodyPr>
          <a:lstStyle/>
          <a:p>
            <a:pPr algn="ctr"/>
            <a:r>
              <a:rPr lang="en-US"/>
              <a:t>Infertility and Mental Health</a:t>
            </a:r>
          </a:p>
        </p:txBody>
      </p:sp>
      <p:sp>
        <p:nvSpPr>
          <p:cNvPr id="3" name="Content Placeholder 2">
            <a:extLst>
              <a:ext uri="{FF2B5EF4-FFF2-40B4-BE49-F238E27FC236}">
                <a16:creationId xmlns:a16="http://schemas.microsoft.com/office/drawing/2014/main" id="{A156CE64-0D1B-8CD0-FBCA-8828A8FA9412}"/>
              </a:ext>
            </a:extLst>
          </p:cNvPr>
          <p:cNvSpPr>
            <a:spLocks noGrp="1"/>
          </p:cNvSpPr>
          <p:nvPr>
            <p:ph idx="1"/>
          </p:nvPr>
        </p:nvSpPr>
        <p:spPr>
          <a:xfrm>
            <a:off x="358346" y="1864800"/>
            <a:ext cx="7809470" cy="4453199"/>
          </a:xfrm>
        </p:spPr>
        <p:txBody>
          <a:bodyPr>
            <a:normAutofit fontScale="77500" lnSpcReduction="20000"/>
          </a:bodyPr>
          <a:lstStyle/>
          <a:p>
            <a:pPr>
              <a:lnSpc>
                <a:spcPct val="140000"/>
              </a:lnSpc>
            </a:pPr>
            <a:r>
              <a:rPr lang="en-US" sz="2900" dirty="0"/>
              <a:t>Various studies have shown that going through fertility treatments and  experiencing infertility can be one of the most challenging periods of one’s life. </a:t>
            </a:r>
          </a:p>
          <a:p>
            <a:pPr>
              <a:lnSpc>
                <a:spcPct val="140000"/>
              </a:lnSpc>
            </a:pPr>
            <a:r>
              <a:rPr lang="en-US" sz="2900" dirty="0"/>
              <a:t>Anxiety, depression, and psychological turmoil are some of the mental health issues that affect women facing issues with fertility and conception. </a:t>
            </a:r>
          </a:p>
          <a:p>
            <a:pPr>
              <a:lnSpc>
                <a:spcPct val="140000"/>
              </a:lnSpc>
            </a:pPr>
            <a:r>
              <a:rPr lang="en-US" sz="2900" dirty="0"/>
              <a:t>Women of color might be more likely to be blamed for their own infertility or have their emotional pain and valid medical concerns dismissed or ignored by a physician.</a:t>
            </a:r>
          </a:p>
          <a:p>
            <a:pPr>
              <a:lnSpc>
                <a:spcPct val="140000"/>
              </a:lnSpc>
            </a:pPr>
            <a:endParaRPr lang="en-US" sz="1600" dirty="0"/>
          </a:p>
          <a:p>
            <a:pPr>
              <a:lnSpc>
                <a:spcPct val="140000"/>
              </a:lnSpc>
            </a:pPr>
            <a:endParaRPr lang="en-US" sz="1600" dirty="0"/>
          </a:p>
        </p:txBody>
      </p:sp>
      <p:pic>
        <p:nvPicPr>
          <p:cNvPr id="5" name="Picture 4" descr="Two people sitting on a bed&#10;&#10;Description automatically generated with medium confidence">
            <a:extLst>
              <a:ext uri="{FF2B5EF4-FFF2-40B4-BE49-F238E27FC236}">
                <a16:creationId xmlns:a16="http://schemas.microsoft.com/office/drawing/2014/main" id="{004AD861-B1EA-E999-6D76-94A1CE5FCB7A}"/>
              </a:ext>
            </a:extLst>
          </p:cNvPr>
          <p:cNvPicPr>
            <a:picLocks noChangeAspect="1"/>
          </p:cNvPicPr>
          <p:nvPr/>
        </p:nvPicPr>
        <p:blipFill rotWithShape="1">
          <a:blip r:embed="rId2"/>
          <a:srcRect r="19890" b="-4"/>
          <a:stretch/>
        </p:blipFill>
        <p:spPr>
          <a:xfrm>
            <a:off x="8323200" y="540033"/>
            <a:ext cx="3330000" cy="2754000"/>
          </a:xfrm>
          <a:prstGeom prst="rect">
            <a:avLst/>
          </a:prstGeom>
        </p:spPr>
      </p:pic>
      <p:pic>
        <p:nvPicPr>
          <p:cNvPr id="4" name="Picture 3">
            <a:extLst>
              <a:ext uri="{FF2B5EF4-FFF2-40B4-BE49-F238E27FC236}">
                <a16:creationId xmlns:a16="http://schemas.microsoft.com/office/drawing/2014/main" id="{1254389D-3E7B-3F46-42A2-B58893C1740A}"/>
              </a:ext>
            </a:extLst>
          </p:cNvPr>
          <p:cNvPicPr>
            <a:picLocks noChangeAspect="1"/>
          </p:cNvPicPr>
          <p:nvPr/>
        </p:nvPicPr>
        <p:blipFill rotWithShape="1">
          <a:blip r:embed="rId3"/>
          <a:srcRect l="14130" r="22992" b="-3"/>
          <a:stretch/>
        </p:blipFill>
        <p:spPr>
          <a:xfrm>
            <a:off x="8323200" y="3564000"/>
            <a:ext cx="3330000" cy="2754000"/>
          </a:xfrm>
          <a:prstGeom prst="rect">
            <a:avLst/>
          </a:prstGeom>
        </p:spPr>
      </p:pic>
    </p:spTree>
    <p:extLst>
      <p:ext uri="{BB962C8B-B14F-4D97-AF65-F5344CB8AC3E}">
        <p14:creationId xmlns:p14="http://schemas.microsoft.com/office/powerpoint/2010/main" val="4233490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618568-42EC-AC6F-208A-1EEDEDA5D116}"/>
              </a:ext>
            </a:extLst>
          </p:cNvPr>
          <p:cNvSpPr>
            <a:spLocks noGrp="1"/>
          </p:cNvSpPr>
          <p:nvPr>
            <p:ph type="title"/>
          </p:nvPr>
        </p:nvSpPr>
        <p:spPr>
          <a:xfrm>
            <a:off x="278009" y="533804"/>
            <a:ext cx="6317998" cy="700181"/>
          </a:xfrm>
        </p:spPr>
        <p:txBody>
          <a:bodyPr wrap="square" anchor="b">
            <a:normAutofit/>
          </a:bodyPr>
          <a:lstStyle/>
          <a:p>
            <a:pPr algn="ctr"/>
            <a:r>
              <a:rPr lang="en-US" b="1" dirty="0">
                <a:solidFill>
                  <a:schemeClr val="tx1">
                    <a:lumMod val="65000"/>
                    <a:lumOff val="35000"/>
                  </a:schemeClr>
                </a:solidFill>
              </a:rPr>
              <a:t>PCOS and Mental Health</a:t>
            </a:r>
          </a:p>
        </p:txBody>
      </p:sp>
      <p:cxnSp>
        <p:nvCxnSpPr>
          <p:cNvPr id="25" name="Straight Connector 24">
            <a:extLst>
              <a:ext uri="{FF2B5EF4-FFF2-40B4-BE49-F238E27FC236}">
                <a16:creationId xmlns:a16="http://schemas.microsoft.com/office/drawing/2014/main" id="{16C132CB-661F-4A80-B2A5-D78FF18C0C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78998" y="19645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41023AB-4F43-F40B-6836-86C660A458AA}"/>
              </a:ext>
            </a:extLst>
          </p:cNvPr>
          <p:cNvSpPr>
            <a:spLocks noGrp="1"/>
          </p:cNvSpPr>
          <p:nvPr>
            <p:ph idx="1"/>
          </p:nvPr>
        </p:nvSpPr>
        <p:spPr>
          <a:xfrm>
            <a:off x="148281" y="1495169"/>
            <a:ext cx="8056605" cy="4283332"/>
          </a:xfrm>
        </p:spPr>
        <p:txBody>
          <a:bodyPr>
            <a:normAutofit/>
          </a:bodyPr>
          <a:lstStyle/>
          <a:p>
            <a:pPr>
              <a:lnSpc>
                <a:spcPct val="140000"/>
              </a:lnSpc>
            </a:pPr>
            <a:r>
              <a:rPr lang="en-US" dirty="0"/>
              <a:t>We are also aware that PCOS is associated with and increase risk of diagnosis of depression, anxiety, bipolar disorder, and obsessive-compulsive disorder</a:t>
            </a:r>
          </a:p>
          <a:p>
            <a:pPr>
              <a:lnSpc>
                <a:spcPct val="140000"/>
              </a:lnSpc>
            </a:pPr>
            <a:r>
              <a:rPr lang="en-US" dirty="0"/>
              <a:t>Screening for these disorders to allow early intervention may be warranted</a:t>
            </a:r>
          </a:p>
          <a:p>
            <a:pPr>
              <a:lnSpc>
                <a:spcPct val="140000"/>
              </a:lnSpc>
            </a:pPr>
            <a:r>
              <a:rPr lang="en-US" dirty="0"/>
              <a:t>Apart from the above, stress is an invisible factor that is affecting the lives of modern women and is strongly associated with PCOS</a:t>
            </a:r>
          </a:p>
          <a:p>
            <a:pPr>
              <a:lnSpc>
                <a:spcPct val="140000"/>
              </a:lnSpc>
            </a:pPr>
            <a:endParaRPr lang="en-US" sz="1700" dirty="0"/>
          </a:p>
        </p:txBody>
      </p:sp>
      <p:pic>
        <p:nvPicPr>
          <p:cNvPr id="4" name="Picture 3">
            <a:extLst>
              <a:ext uri="{FF2B5EF4-FFF2-40B4-BE49-F238E27FC236}">
                <a16:creationId xmlns:a16="http://schemas.microsoft.com/office/drawing/2014/main" id="{AE00E8B4-4DF3-26DF-AFAE-4D7EA2A0DF82}"/>
              </a:ext>
            </a:extLst>
          </p:cNvPr>
          <p:cNvPicPr>
            <a:picLocks noChangeAspect="1"/>
          </p:cNvPicPr>
          <p:nvPr/>
        </p:nvPicPr>
        <p:blipFill rotWithShape="1">
          <a:blip r:embed="rId2"/>
          <a:srcRect l="20788" r="5428"/>
          <a:stretch/>
        </p:blipFill>
        <p:spPr>
          <a:xfrm>
            <a:off x="8321011" y="10"/>
            <a:ext cx="3870989" cy="6857990"/>
          </a:xfrm>
          <a:prstGeom prst="rect">
            <a:avLst/>
          </a:prstGeom>
        </p:spPr>
      </p:pic>
    </p:spTree>
    <p:extLst>
      <p:ext uri="{BB962C8B-B14F-4D97-AF65-F5344CB8AC3E}">
        <p14:creationId xmlns:p14="http://schemas.microsoft.com/office/powerpoint/2010/main" val="4181104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98365-0ED8-96AA-82D5-4B7B4ECD5A01}"/>
              </a:ext>
            </a:extLst>
          </p:cNvPr>
          <p:cNvSpPr>
            <a:spLocks noGrp="1"/>
          </p:cNvSpPr>
          <p:nvPr>
            <p:ph type="title"/>
          </p:nvPr>
        </p:nvSpPr>
        <p:spPr>
          <a:xfrm>
            <a:off x="495130" y="383059"/>
            <a:ext cx="10213200" cy="840860"/>
          </a:xfrm>
        </p:spPr>
        <p:txBody>
          <a:bodyPr/>
          <a:lstStyle/>
          <a:p>
            <a:r>
              <a:rPr lang="en-US" b="1" dirty="0">
                <a:solidFill>
                  <a:schemeClr val="tx1">
                    <a:lumMod val="65000"/>
                    <a:lumOff val="35000"/>
                  </a:schemeClr>
                </a:solidFill>
              </a:rPr>
              <a:t>Why do we need a new product extension / feature?</a:t>
            </a:r>
          </a:p>
        </p:txBody>
      </p:sp>
      <p:sp>
        <p:nvSpPr>
          <p:cNvPr id="3" name="Content Placeholder 2">
            <a:extLst>
              <a:ext uri="{FF2B5EF4-FFF2-40B4-BE49-F238E27FC236}">
                <a16:creationId xmlns:a16="http://schemas.microsoft.com/office/drawing/2014/main" id="{39FEACFE-CA38-F635-E2F5-84B266132808}"/>
              </a:ext>
            </a:extLst>
          </p:cNvPr>
          <p:cNvSpPr>
            <a:spLocks noGrp="1"/>
          </p:cNvSpPr>
          <p:nvPr>
            <p:ph idx="1"/>
          </p:nvPr>
        </p:nvSpPr>
        <p:spPr>
          <a:xfrm>
            <a:off x="495129" y="1599428"/>
            <a:ext cx="11021367" cy="4875513"/>
          </a:xfrm>
        </p:spPr>
        <p:txBody>
          <a:bodyPr>
            <a:noAutofit/>
          </a:bodyPr>
          <a:lstStyle/>
          <a:p>
            <a:pPr>
              <a:lnSpc>
                <a:spcPct val="200000"/>
              </a:lnSpc>
            </a:pPr>
            <a:r>
              <a:rPr lang="en-US" dirty="0"/>
              <a:t>Now, Mira is providing a one-stop platform for ovulation, periods, and hormone tracking with access to blogs and newspaper articles to access information related to the primary subject.</a:t>
            </a:r>
          </a:p>
          <a:p>
            <a:pPr>
              <a:lnSpc>
                <a:spcPct val="200000"/>
              </a:lnSpc>
            </a:pPr>
            <a:r>
              <a:rPr lang="en-US" dirty="0"/>
              <a:t>With the information that we have gathered in the previous slides, it is important for us to create a platform for women dealing with infertility and other issues to be able to connect with each other and be able to reach out for help whenever they need to.</a:t>
            </a:r>
          </a:p>
        </p:txBody>
      </p:sp>
    </p:spTree>
    <p:extLst>
      <p:ext uri="{BB962C8B-B14F-4D97-AF65-F5344CB8AC3E}">
        <p14:creationId xmlns:p14="http://schemas.microsoft.com/office/powerpoint/2010/main" val="1629030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3D2EE047-566C-48D4-9F44-4BB3B58F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A3913E-F025-C23C-8523-C8B665C3D6FD}"/>
              </a:ext>
            </a:extLst>
          </p:cNvPr>
          <p:cNvSpPr>
            <a:spLocks noGrp="1"/>
          </p:cNvSpPr>
          <p:nvPr>
            <p:ph type="title"/>
          </p:nvPr>
        </p:nvSpPr>
        <p:spPr>
          <a:xfrm>
            <a:off x="990000" y="945926"/>
            <a:ext cx="3531600" cy="1031155"/>
          </a:xfrm>
        </p:spPr>
        <p:txBody>
          <a:bodyPr anchor="t">
            <a:noAutofit/>
          </a:bodyPr>
          <a:lstStyle/>
          <a:p>
            <a:r>
              <a:rPr lang="en-US" b="1" dirty="0">
                <a:solidFill>
                  <a:schemeClr val="tx1">
                    <a:lumMod val="65000"/>
                    <a:lumOff val="35000"/>
                  </a:schemeClr>
                </a:solidFill>
              </a:rPr>
              <a:t>New Feature Idea 1 - Companion</a:t>
            </a:r>
          </a:p>
        </p:txBody>
      </p:sp>
      <p:pic>
        <p:nvPicPr>
          <p:cNvPr id="4" name="Picture 3" descr="A group of women sitting on a bench in front of a flower garden&#10;&#10;Description automatically generated with low confidence">
            <a:extLst>
              <a:ext uri="{FF2B5EF4-FFF2-40B4-BE49-F238E27FC236}">
                <a16:creationId xmlns:a16="http://schemas.microsoft.com/office/drawing/2014/main" id="{A5C1BB4E-0516-CAF5-5912-47688D76D91B}"/>
              </a:ext>
            </a:extLst>
          </p:cNvPr>
          <p:cNvPicPr>
            <a:picLocks noChangeAspect="1"/>
          </p:cNvPicPr>
          <p:nvPr/>
        </p:nvPicPr>
        <p:blipFill rotWithShape="1">
          <a:blip r:embed="rId2"/>
          <a:srcRect r="2930" b="5"/>
          <a:stretch/>
        </p:blipFill>
        <p:spPr>
          <a:xfrm>
            <a:off x="593124" y="2923007"/>
            <a:ext cx="4399006" cy="2845967"/>
          </a:xfrm>
          <a:prstGeom prst="rect">
            <a:avLst/>
          </a:prstGeom>
        </p:spPr>
      </p:pic>
      <p:sp>
        <p:nvSpPr>
          <p:cNvPr id="3" name="Content Placeholder 2">
            <a:extLst>
              <a:ext uri="{FF2B5EF4-FFF2-40B4-BE49-F238E27FC236}">
                <a16:creationId xmlns:a16="http://schemas.microsoft.com/office/drawing/2014/main" id="{B6AE44CD-24C2-DD73-96DE-A0FB3C54EC69}"/>
              </a:ext>
            </a:extLst>
          </p:cNvPr>
          <p:cNvSpPr>
            <a:spLocks noGrp="1"/>
          </p:cNvSpPr>
          <p:nvPr>
            <p:ph idx="1"/>
          </p:nvPr>
        </p:nvSpPr>
        <p:spPr>
          <a:xfrm>
            <a:off x="5087457" y="271850"/>
            <a:ext cx="6898597" cy="6203092"/>
          </a:xfrm>
        </p:spPr>
        <p:txBody>
          <a:bodyPr>
            <a:noAutofit/>
          </a:bodyPr>
          <a:lstStyle/>
          <a:p>
            <a:r>
              <a:rPr lang="en-US" dirty="0"/>
              <a:t>Companion can be a platform within Mira where people can connect with others going through the same issues anonymously or otherwise with the help of discussion boards</a:t>
            </a:r>
          </a:p>
          <a:p>
            <a:r>
              <a:rPr lang="en-US" dirty="0"/>
              <a:t>Like reddit, you can have a platform within Mira where users can post about various topics with the option of others being able to comment and add to the discussion and share their experiences </a:t>
            </a:r>
          </a:p>
          <a:p>
            <a:r>
              <a:rPr lang="en-US" dirty="0"/>
              <a:t>The main aim here is to provide people a space space to voice their thoughts and to share their journey with others in the same boat. </a:t>
            </a:r>
          </a:p>
        </p:txBody>
      </p:sp>
    </p:spTree>
    <p:extLst>
      <p:ext uri="{BB962C8B-B14F-4D97-AF65-F5344CB8AC3E}">
        <p14:creationId xmlns:p14="http://schemas.microsoft.com/office/powerpoint/2010/main" val="810537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E71CA8-619F-C9B2-108D-BA137470FD4B}"/>
              </a:ext>
            </a:extLst>
          </p:cNvPr>
          <p:cNvSpPr>
            <a:spLocks noGrp="1"/>
          </p:cNvSpPr>
          <p:nvPr>
            <p:ph type="title"/>
          </p:nvPr>
        </p:nvSpPr>
        <p:spPr>
          <a:xfrm>
            <a:off x="358348" y="196809"/>
            <a:ext cx="6328800" cy="779204"/>
          </a:xfrm>
        </p:spPr>
        <p:txBody>
          <a:bodyPr>
            <a:normAutofit/>
          </a:bodyPr>
          <a:lstStyle/>
          <a:p>
            <a:pPr algn="ctr"/>
            <a:r>
              <a:rPr lang="en-US" b="1" dirty="0">
                <a:solidFill>
                  <a:schemeClr val="tx1">
                    <a:lumMod val="65000"/>
                    <a:lumOff val="35000"/>
                  </a:schemeClr>
                </a:solidFill>
              </a:rPr>
              <a:t>Pros of developing Companion</a:t>
            </a:r>
          </a:p>
        </p:txBody>
      </p:sp>
      <p:sp>
        <p:nvSpPr>
          <p:cNvPr id="3" name="Content Placeholder 2">
            <a:extLst>
              <a:ext uri="{FF2B5EF4-FFF2-40B4-BE49-F238E27FC236}">
                <a16:creationId xmlns:a16="http://schemas.microsoft.com/office/drawing/2014/main" id="{E69B0CBA-9589-57A3-B16C-D5F4DBB5CD5B}"/>
              </a:ext>
            </a:extLst>
          </p:cNvPr>
          <p:cNvSpPr>
            <a:spLocks noGrp="1"/>
          </p:cNvSpPr>
          <p:nvPr>
            <p:ph idx="1"/>
          </p:nvPr>
        </p:nvSpPr>
        <p:spPr>
          <a:xfrm>
            <a:off x="358348" y="1172822"/>
            <a:ext cx="7499525" cy="5351546"/>
          </a:xfrm>
        </p:spPr>
        <p:txBody>
          <a:bodyPr>
            <a:noAutofit/>
          </a:bodyPr>
          <a:lstStyle/>
          <a:p>
            <a:pPr>
              <a:lnSpc>
                <a:spcPct val="140000"/>
              </a:lnSpc>
            </a:pPr>
            <a:r>
              <a:rPr lang="en-US" dirty="0"/>
              <a:t>Users do not have to look for other apps like Discord, Twitter, Reddit </a:t>
            </a:r>
            <a:r>
              <a:rPr lang="en-US" dirty="0" err="1"/>
              <a:t>etc</a:t>
            </a:r>
            <a:r>
              <a:rPr lang="en-US" dirty="0"/>
              <a:t>, to find people to talk about their journey, and share useful information</a:t>
            </a:r>
          </a:p>
          <a:p>
            <a:pPr>
              <a:lnSpc>
                <a:spcPct val="140000"/>
              </a:lnSpc>
            </a:pPr>
            <a:r>
              <a:rPr lang="en-US" dirty="0"/>
              <a:t>The engagement rate of the app increases as this feature would connect people</a:t>
            </a:r>
          </a:p>
          <a:p>
            <a:pPr>
              <a:lnSpc>
                <a:spcPct val="140000"/>
              </a:lnSpc>
            </a:pPr>
            <a:r>
              <a:rPr lang="en-US" dirty="0"/>
              <a:t>This feature would be unique to Mira as there is no other app offering a platform for woman going through fertility issues to connect</a:t>
            </a:r>
          </a:p>
          <a:p>
            <a:pPr>
              <a:lnSpc>
                <a:spcPct val="140000"/>
              </a:lnSpc>
            </a:pPr>
            <a:r>
              <a:rPr lang="en-US" dirty="0"/>
              <a:t>As this would be a unique feature, we can advertise it to increase brand awareness and brand recognition</a:t>
            </a:r>
          </a:p>
        </p:txBody>
      </p:sp>
      <p:cxnSp>
        <p:nvCxnSpPr>
          <p:cNvPr id="15" name="Straight Connector 11">
            <a:extLst>
              <a:ext uri="{FF2B5EF4-FFF2-40B4-BE49-F238E27FC236}">
                <a16:creationId xmlns:a16="http://schemas.microsoft.com/office/drawing/2014/main" id="{C05D45D7-984D-4CDD-B1BC-0CF407C72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24850" y="540000"/>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06C0E8B-BB0B-22F2-8A0A-A043FA00A461}"/>
              </a:ext>
            </a:extLst>
          </p:cNvPr>
          <p:cNvPicPr>
            <a:picLocks noChangeAspect="1"/>
          </p:cNvPicPr>
          <p:nvPr/>
        </p:nvPicPr>
        <p:blipFill>
          <a:blip r:embed="rId2"/>
          <a:stretch>
            <a:fillRect/>
          </a:stretch>
        </p:blipFill>
        <p:spPr>
          <a:xfrm>
            <a:off x="8791823" y="2414589"/>
            <a:ext cx="2859189" cy="1965692"/>
          </a:xfrm>
          <a:prstGeom prst="rect">
            <a:avLst/>
          </a:prstGeom>
        </p:spPr>
      </p:pic>
    </p:spTree>
    <p:extLst>
      <p:ext uri="{BB962C8B-B14F-4D97-AF65-F5344CB8AC3E}">
        <p14:creationId xmlns:p14="http://schemas.microsoft.com/office/powerpoint/2010/main" val="2221856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DF943-07B6-B63E-0228-074107EB863A}"/>
              </a:ext>
            </a:extLst>
          </p:cNvPr>
          <p:cNvSpPr>
            <a:spLocks noGrp="1"/>
          </p:cNvSpPr>
          <p:nvPr>
            <p:ph type="title"/>
          </p:nvPr>
        </p:nvSpPr>
        <p:spPr>
          <a:xfrm>
            <a:off x="717551" y="95250"/>
            <a:ext cx="10213200" cy="893291"/>
          </a:xfrm>
        </p:spPr>
        <p:txBody>
          <a:bodyPr/>
          <a:lstStyle/>
          <a:p>
            <a:r>
              <a:rPr lang="en-US" b="1" dirty="0">
                <a:solidFill>
                  <a:schemeClr val="tx1">
                    <a:lumMod val="65000"/>
                    <a:lumOff val="35000"/>
                  </a:schemeClr>
                </a:solidFill>
              </a:rPr>
              <a:t>New Feature Idea 2 - Hero</a:t>
            </a:r>
          </a:p>
        </p:txBody>
      </p:sp>
      <p:sp>
        <p:nvSpPr>
          <p:cNvPr id="3" name="Content Placeholder 2">
            <a:extLst>
              <a:ext uri="{FF2B5EF4-FFF2-40B4-BE49-F238E27FC236}">
                <a16:creationId xmlns:a16="http://schemas.microsoft.com/office/drawing/2014/main" id="{74ADE5B8-CEB7-7E21-4873-305C82DB25FA}"/>
              </a:ext>
            </a:extLst>
          </p:cNvPr>
          <p:cNvSpPr>
            <a:spLocks noGrp="1"/>
          </p:cNvSpPr>
          <p:nvPr>
            <p:ph idx="1"/>
          </p:nvPr>
        </p:nvSpPr>
        <p:spPr>
          <a:xfrm>
            <a:off x="0" y="1430038"/>
            <a:ext cx="11961341" cy="5332712"/>
          </a:xfrm>
        </p:spPr>
        <p:txBody>
          <a:bodyPr>
            <a:noAutofit/>
          </a:bodyPr>
          <a:lstStyle/>
          <a:p>
            <a:r>
              <a:rPr lang="en-US" sz="1800" dirty="0"/>
              <a:t>Hero can be a platform where people struggling to cope with infertility and PCOS can reach out to trained and licensed professionals who can provide mental health support, and therapy. They can be psychiatrists and therapists. </a:t>
            </a:r>
          </a:p>
          <a:p>
            <a:r>
              <a:rPr lang="en-US" sz="1800" dirty="0"/>
              <a:t>The appointment can be scheduled in-person or online as per the user’s convenience and preference and the availability of the professional </a:t>
            </a:r>
          </a:p>
          <a:p>
            <a:r>
              <a:rPr lang="en-US" sz="1800" dirty="0"/>
              <a:t>Type of Help: Online, In-person, Text Chat, Phone Calls</a:t>
            </a:r>
          </a:p>
          <a:p>
            <a:r>
              <a:rPr lang="en-US" sz="1800" dirty="0"/>
              <a:t>This can be done in two ways: </a:t>
            </a:r>
          </a:p>
          <a:p>
            <a:pPr marL="342900" indent="-342900">
              <a:buFont typeface="+mj-lt"/>
              <a:buAutoNum type="alphaLcParenR"/>
            </a:pPr>
            <a:r>
              <a:rPr lang="en-US" sz="1800" dirty="0"/>
              <a:t>Partnering with apps that provide mental health support like </a:t>
            </a:r>
            <a:r>
              <a:rPr lang="en-US" sz="1800" dirty="0" err="1"/>
              <a:t>BetterHelp</a:t>
            </a:r>
            <a:r>
              <a:rPr lang="en-US" sz="1800" dirty="0"/>
              <a:t>, Headspace, and Teladoc Health </a:t>
            </a:r>
          </a:p>
          <a:p>
            <a:pPr marL="342900" indent="-342900">
              <a:buFont typeface="+mj-lt"/>
              <a:buAutoNum type="alphaLcParenR"/>
            </a:pPr>
            <a:r>
              <a:rPr lang="en-US" sz="1800" dirty="0"/>
              <a:t>Develop a system which connects people to online therapy and where they can schedule appointments with a mental health professional </a:t>
            </a:r>
          </a:p>
        </p:txBody>
      </p:sp>
      <p:pic>
        <p:nvPicPr>
          <p:cNvPr id="4" name="Picture 3">
            <a:extLst>
              <a:ext uri="{FF2B5EF4-FFF2-40B4-BE49-F238E27FC236}">
                <a16:creationId xmlns:a16="http://schemas.microsoft.com/office/drawing/2014/main" id="{57E022FC-E486-BB2D-168E-65E5099E89D7}"/>
              </a:ext>
            </a:extLst>
          </p:cNvPr>
          <p:cNvPicPr>
            <a:picLocks noChangeAspect="1"/>
          </p:cNvPicPr>
          <p:nvPr/>
        </p:nvPicPr>
        <p:blipFill>
          <a:blip r:embed="rId2"/>
          <a:stretch>
            <a:fillRect/>
          </a:stretch>
        </p:blipFill>
        <p:spPr>
          <a:xfrm>
            <a:off x="8810369" y="17163"/>
            <a:ext cx="3381632" cy="1412875"/>
          </a:xfrm>
          <a:prstGeom prst="rect">
            <a:avLst/>
          </a:prstGeom>
        </p:spPr>
      </p:pic>
    </p:spTree>
    <p:extLst>
      <p:ext uri="{BB962C8B-B14F-4D97-AF65-F5344CB8AC3E}">
        <p14:creationId xmlns:p14="http://schemas.microsoft.com/office/powerpoint/2010/main" val="1135434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575CB-C92B-1F04-CB51-6B1C8C3E7B33}"/>
              </a:ext>
            </a:extLst>
          </p:cNvPr>
          <p:cNvSpPr>
            <a:spLocks noGrp="1"/>
          </p:cNvSpPr>
          <p:nvPr>
            <p:ph type="title"/>
          </p:nvPr>
        </p:nvSpPr>
        <p:spPr>
          <a:xfrm>
            <a:off x="989400" y="377521"/>
            <a:ext cx="10213200" cy="754363"/>
          </a:xfrm>
        </p:spPr>
        <p:txBody>
          <a:bodyPr/>
          <a:lstStyle/>
          <a:p>
            <a:r>
              <a:rPr lang="en-US" b="1" dirty="0">
                <a:solidFill>
                  <a:schemeClr val="tx1">
                    <a:lumMod val="65000"/>
                    <a:lumOff val="35000"/>
                  </a:schemeClr>
                </a:solidFill>
              </a:rPr>
              <a:t>Factors to consider while developing the new features</a:t>
            </a:r>
          </a:p>
        </p:txBody>
      </p:sp>
      <p:sp>
        <p:nvSpPr>
          <p:cNvPr id="3" name="Content Placeholder 2">
            <a:extLst>
              <a:ext uri="{FF2B5EF4-FFF2-40B4-BE49-F238E27FC236}">
                <a16:creationId xmlns:a16="http://schemas.microsoft.com/office/drawing/2014/main" id="{1F80C71F-69B1-3140-A41C-328E4D1E0474}"/>
              </a:ext>
            </a:extLst>
          </p:cNvPr>
          <p:cNvSpPr>
            <a:spLocks noGrp="1"/>
          </p:cNvSpPr>
          <p:nvPr>
            <p:ph idx="1"/>
          </p:nvPr>
        </p:nvSpPr>
        <p:spPr>
          <a:xfrm>
            <a:off x="222422" y="1408904"/>
            <a:ext cx="11788346" cy="4930112"/>
          </a:xfrm>
        </p:spPr>
        <p:txBody>
          <a:bodyPr>
            <a:normAutofit/>
          </a:bodyPr>
          <a:lstStyle/>
          <a:p>
            <a:r>
              <a:rPr lang="en-US" dirty="0"/>
              <a:t>Both the suggested features will need to have separate protocols and regulations which will require additional investment </a:t>
            </a:r>
          </a:p>
          <a:p>
            <a:r>
              <a:rPr lang="en-US" dirty="0"/>
              <a:t>With the additional features, the competitors for the app will also increase which will include competitors from other industries</a:t>
            </a:r>
          </a:p>
          <a:p>
            <a:r>
              <a:rPr lang="en-US" dirty="0"/>
              <a:t>As the additional feature is a product extension, the UI and UX will have to be designed from scratch and will require technological, financial, medical, and scientific backing and upkeep. </a:t>
            </a:r>
          </a:p>
          <a:p>
            <a:r>
              <a:rPr lang="en-US" dirty="0"/>
              <a:t>Marketing and Promotions for the new features </a:t>
            </a:r>
          </a:p>
          <a:p>
            <a:r>
              <a:rPr lang="en-US" dirty="0"/>
              <a:t>Survey the existing customers to review the new features and make improvements</a:t>
            </a:r>
          </a:p>
          <a:p>
            <a:endParaRPr lang="en-US" dirty="0"/>
          </a:p>
          <a:p>
            <a:endParaRPr lang="en-US" dirty="0"/>
          </a:p>
        </p:txBody>
      </p:sp>
    </p:spTree>
    <p:extLst>
      <p:ext uri="{BB962C8B-B14F-4D97-AF65-F5344CB8AC3E}">
        <p14:creationId xmlns:p14="http://schemas.microsoft.com/office/powerpoint/2010/main" val="3585055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15" name="Group 14">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7"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6"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20" name="Rectangle 19">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06"/>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48D215-E546-86C6-E16B-10D0C86F89C3}"/>
              </a:ext>
            </a:extLst>
          </p:cNvPr>
          <p:cNvSpPr>
            <a:spLocks noGrp="1"/>
          </p:cNvSpPr>
          <p:nvPr>
            <p:ph type="title"/>
          </p:nvPr>
        </p:nvSpPr>
        <p:spPr>
          <a:xfrm>
            <a:off x="989999" y="144649"/>
            <a:ext cx="9513243" cy="670894"/>
          </a:xfrm>
        </p:spPr>
        <p:txBody>
          <a:bodyPr vert="horz" lIns="91440" tIns="45720" rIns="91440" bIns="45720" rtlCol="0" anchor="b" anchorCtr="0">
            <a:normAutofit fontScale="90000"/>
          </a:bodyPr>
          <a:lstStyle/>
          <a:p>
            <a:pPr algn="ctr">
              <a:lnSpc>
                <a:spcPct val="90000"/>
              </a:lnSpc>
            </a:pPr>
            <a:r>
              <a:rPr lang="en-US" sz="4800" dirty="0">
                <a:solidFill>
                  <a:schemeClr val="tx1">
                    <a:lumMod val="65000"/>
                    <a:lumOff val="35000"/>
                  </a:schemeClr>
                </a:solidFill>
              </a:rPr>
              <a:t>UI Placement of the new features</a:t>
            </a:r>
          </a:p>
        </p:txBody>
      </p:sp>
      <p:grpSp>
        <p:nvGrpSpPr>
          <p:cNvPr id="22" name="Group 21">
            <a:extLst>
              <a:ext uri="{FF2B5EF4-FFF2-40B4-BE49-F238E27FC236}">
                <a16:creationId xmlns:a16="http://schemas.microsoft.com/office/drawing/2014/main" id="{50F37AA1-A09B-4E28-987B-38E5060E1B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19525" y="2840038"/>
            <a:ext cx="2216150" cy="1177924"/>
            <a:chOff x="4987925" y="2840038"/>
            <a:chExt cx="2216150" cy="1177924"/>
          </a:xfrm>
        </p:grpSpPr>
        <p:sp>
          <p:nvSpPr>
            <p:cNvPr id="23" name="Rectangle 22">
              <a:extLst>
                <a:ext uri="{FF2B5EF4-FFF2-40B4-BE49-F238E27FC236}">
                  <a16:creationId xmlns:a16="http://schemas.microsoft.com/office/drawing/2014/main" id="{9874D018-FDBA-4AD4-8C74-17D41F4FB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DB43F5C4-EF74-49F4-97CB-97938DDC2F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25" name="Group 24">
                <a:extLst>
                  <a:ext uri="{FF2B5EF4-FFF2-40B4-BE49-F238E27FC236}">
                    <a16:creationId xmlns:a16="http://schemas.microsoft.com/office/drawing/2014/main" id="{B74E0761-A6EC-4896-A2D4-97A0AF0AA0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30" name="Freeform 68">
                  <a:extLst>
                    <a:ext uri="{FF2B5EF4-FFF2-40B4-BE49-F238E27FC236}">
                      <a16:creationId xmlns:a16="http://schemas.microsoft.com/office/drawing/2014/main" id="{E02DDA0C-BC2F-4EA7-B34E-E0A38B82BA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69">
                  <a:extLst>
                    <a:ext uri="{FF2B5EF4-FFF2-40B4-BE49-F238E27FC236}">
                      <a16:creationId xmlns:a16="http://schemas.microsoft.com/office/drawing/2014/main" id="{CF13B05D-4163-4B4E-A2D2-FA7ED94682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2" name="Line 70">
                  <a:extLst>
                    <a:ext uri="{FF2B5EF4-FFF2-40B4-BE49-F238E27FC236}">
                      <a16:creationId xmlns:a16="http://schemas.microsoft.com/office/drawing/2014/main" id="{6D222543-B140-45C1-A731-C56E6B3A17C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6" name="Group 25">
                <a:extLst>
                  <a:ext uri="{FF2B5EF4-FFF2-40B4-BE49-F238E27FC236}">
                    <a16:creationId xmlns:a16="http://schemas.microsoft.com/office/drawing/2014/main" id="{21D25868-4B38-41A5-8DA7-BB01E853424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7" name="Freeform 68">
                  <a:extLst>
                    <a:ext uri="{FF2B5EF4-FFF2-40B4-BE49-F238E27FC236}">
                      <a16:creationId xmlns:a16="http://schemas.microsoft.com/office/drawing/2014/main" id="{9BA6FA89-CCD8-4CC0-954F-FBBFA59737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69">
                  <a:extLst>
                    <a:ext uri="{FF2B5EF4-FFF2-40B4-BE49-F238E27FC236}">
                      <a16:creationId xmlns:a16="http://schemas.microsoft.com/office/drawing/2014/main" id="{73005E59-2B44-4A62-A8F1-504FB17060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9" name="Line 70">
                  <a:extLst>
                    <a:ext uri="{FF2B5EF4-FFF2-40B4-BE49-F238E27FC236}">
                      <a16:creationId xmlns:a16="http://schemas.microsoft.com/office/drawing/2014/main" id="{C9AB3E16-8B92-47B2-BA2E-02935767A808}"/>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pic>
        <p:nvPicPr>
          <p:cNvPr id="7" name="Picture 6" descr="Graphical user interface, application&#10;&#10;Description automatically generated">
            <a:extLst>
              <a:ext uri="{FF2B5EF4-FFF2-40B4-BE49-F238E27FC236}">
                <a16:creationId xmlns:a16="http://schemas.microsoft.com/office/drawing/2014/main" id="{C59F0E83-FE92-049A-7131-9AEB62865077}"/>
              </a:ext>
            </a:extLst>
          </p:cNvPr>
          <p:cNvPicPr>
            <a:picLocks noChangeAspect="1"/>
          </p:cNvPicPr>
          <p:nvPr/>
        </p:nvPicPr>
        <p:blipFill>
          <a:blip r:embed="rId2"/>
          <a:stretch>
            <a:fillRect/>
          </a:stretch>
        </p:blipFill>
        <p:spPr>
          <a:xfrm>
            <a:off x="1333996" y="840621"/>
            <a:ext cx="2654300" cy="5689600"/>
          </a:xfrm>
          <a:prstGeom prst="rect">
            <a:avLst/>
          </a:prstGeom>
        </p:spPr>
      </p:pic>
      <p:pic>
        <p:nvPicPr>
          <p:cNvPr id="9" name="Picture 8" descr="Icon&#10;&#10;Description automatically generated">
            <a:extLst>
              <a:ext uri="{FF2B5EF4-FFF2-40B4-BE49-F238E27FC236}">
                <a16:creationId xmlns:a16="http://schemas.microsoft.com/office/drawing/2014/main" id="{C75D7FE3-71A8-37B0-3C92-D1F78AB68F78}"/>
              </a:ext>
            </a:extLst>
          </p:cNvPr>
          <p:cNvPicPr>
            <a:picLocks noChangeAspect="1"/>
          </p:cNvPicPr>
          <p:nvPr/>
        </p:nvPicPr>
        <p:blipFill>
          <a:blip r:embed="rId3"/>
          <a:stretch>
            <a:fillRect/>
          </a:stretch>
        </p:blipFill>
        <p:spPr>
          <a:xfrm>
            <a:off x="2811308" y="900440"/>
            <a:ext cx="502678" cy="442490"/>
          </a:xfrm>
          <a:prstGeom prst="rect">
            <a:avLst/>
          </a:prstGeom>
        </p:spPr>
      </p:pic>
      <p:pic>
        <p:nvPicPr>
          <p:cNvPr id="11" name="Picture 10">
            <a:extLst>
              <a:ext uri="{FF2B5EF4-FFF2-40B4-BE49-F238E27FC236}">
                <a16:creationId xmlns:a16="http://schemas.microsoft.com/office/drawing/2014/main" id="{430E7652-7429-06EB-CC57-A15A969DC5B6}"/>
              </a:ext>
            </a:extLst>
          </p:cNvPr>
          <p:cNvPicPr>
            <a:picLocks noChangeAspect="1"/>
          </p:cNvPicPr>
          <p:nvPr/>
        </p:nvPicPr>
        <p:blipFill>
          <a:blip r:embed="rId4"/>
          <a:stretch>
            <a:fillRect/>
          </a:stretch>
        </p:blipFill>
        <p:spPr>
          <a:xfrm>
            <a:off x="1341675" y="5406241"/>
            <a:ext cx="577850" cy="544384"/>
          </a:xfrm>
          <a:prstGeom prst="rect">
            <a:avLst/>
          </a:prstGeom>
        </p:spPr>
      </p:pic>
      <p:sp>
        <p:nvSpPr>
          <p:cNvPr id="13" name="TextBox 12">
            <a:extLst>
              <a:ext uri="{FF2B5EF4-FFF2-40B4-BE49-F238E27FC236}">
                <a16:creationId xmlns:a16="http://schemas.microsoft.com/office/drawing/2014/main" id="{BC4AB408-6ED2-0E50-A5E9-818DE4448E83}"/>
              </a:ext>
            </a:extLst>
          </p:cNvPr>
          <p:cNvSpPr txBox="1"/>
          <p:nvPr/>
        </p:nvSpPr>
        <p:spPr>
          <a:xfrm>
            <a:off x="4361934" y="840621"/>
            <a:ext cx="7426412" cy="511864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solidFill>
                  <a:schemeClr val="tx1">
                    <a:lumMod val="65000"/>
                    <a:lumOff val="35000"/>
                  </a:schemeClr>
                </a:solidFill>
              </a:rPr>
              <a:t>The ”Hero” product extension is placed on the top-right corner of the app next to the Calendar and notifications</a:t>
            </a:r>
          </a:p>
          <a:p>
            <a:pPr marL="285750" indent="-285750">
              <a:lnSpc>
                <a:spcPct val="150000"/>
              </a:lnSpc>
              <a:buFont typeface="Arial" panose="020B0604020202020204" pitchFamily="34" charset="0"/>
              <a:buChar char="•"/>
            </a:pPr>
            <a:r>
              <a:rPr lang="en-US" sz="2000" dirty="0">
                <a:solidFill>
                  <a:schemeClr val="tx1">
                    <a:lumMod val="65000"/>
                    <a:lumOff val="35000"/>
                  </a:schemeClr>
                </a:solidFill>
              </a:rPr>
              <a:t>The ”Companion” feature of the app is located right above the  Home icon</a:t>
            </a:r>
          </a:p>
          <a:p>
            <a:pPr marL="285750" indent="-285750">
              <a:lnSpc>
                <a:spcPct val="150000"/>
              </a:lnSpc>
              <a:buFont typeface="Arial" panose="020B0604020202020204" pitchFamily="34" charset="0"/>
              <a:buChar char="•"/>
            </a:pPr>
            <a:r>
              <a:rPr lang="en-US" sz="2000" dirty="0">
                <a:solidFill>
                  <a:schemeClr val="tx1">
                    <a:lumMod val="65000"/>
                    <a:lumOff val="35000"/>
                  </a:schemeClr>
                </a:solidFill>
              </a:rPr>
              <a:t>Clicking on the Hero feature will give you options to talk to a professional, chat with a live therapist or book appointments online, clicking on any of these options will open a new UI as per the selection made. </a:t>
            </a:r>
          </a:p>
          <a:p>
            <a:pPr marL="285750" indent="-285750">
              <a:lnSpc>
                <a:spcPct val="150000"/>
              </a:lnSpc>
              <a:buFont typeface="Arial" panose="020B0604020202020204" pitchFamily="34" charset="0"/>
              <a:buChar char="•"/>
            </a:pPr>
            <a:r>
              <a:rPr lang="en-US" sz="2000" dirty="0">
                <a:solidFill>
                  <a:schemeClr val="tx1">
                    <a:lumMod val="65000"/>
                    <a:lumOff val="35000"/>
                  </a:schemeClr>
                </a:solidFill>
              </a:rPr>
              <a:t>Clicking on the Companion logo will open a UI like Reddit where the user can browse through articles posted by users and add to the discussion whenever they feel relevant.</a:t>
            </a:r>
          </a:p>
        </p:txBody>
      </p:sp>
    </p:spTree>
    <p:extLst>
      <p:ext uri="{BB962C8B-B14F-4D97-AF65-F5344CB8AC3E}">
        <p14:creationId xmlns:p14="http://schemas.microsoft.com/office/powerpoint/2010/main" val="282683167"/>
      </p:ext>
    </p:extLst>
  </p:cSld>
  <p:clrMapOvr>
    <a:masterClrMapping/>
  </p:clrMapOvr>
</p:sld>
</file>

<file path=ppt/theme/theme1.xml><?xml version="1.0" encoding="utf-8"?>
<a:theme xmlns:a="http://schemas.openxmlformats.org/drawingml/2006/main" name="FrostyVTI">
  <a:themeElements>
    <a:clrScheme name="AnalogousFromLightSeedRightStep">
      <a:dk1>
        <a:srgbClr val="000000"/>
      </a:dk1>
      <a:lt1>
        <a:srgbClr val="FFFFFF"/>
      </a:lt1>
      <a:dk2>
        <a:srgbClr val="412524"/>
      </a:dk2>
      <a:lt2>
        <a:srgbClr val="E2E8E8"/>
      </a:lt2>
      <a:accent1>
        <a:srgbClr val="C69896"/>
      </a:accent1>
      <a:accent2>
        <a:srgbClr val="BA997F"/>
      </a:accent2>
      <a:accent3>
        <a:srgbClr val="AAA480"/>
      </a:accent3>
      <a:accent4>
        <a:srgbClr val="9BAA74"/>
      </a:accent4>
      <a:accent5>
        <a:srgbClr val="8FAC82"/>
      </a:accent5>
      <a:accent6>
        <a:srgbClr val="78B07E"/>
      </a:accent6>
      <a:hlink>
        <a:srgbClr val="568D8F"/>
      </a:hlink>
      <a:folHlink>
        <a:srgbClr val="7F7F7F"/>
      </a:folHlink>
    </a:clrScheme>
    <a:fontScheme name="Frosted Leaf">
      <a:majorFont>
        <a:latin typeface="Goudy Old Style"/>
        <a:ea typeface=""/>
        <a:cs typeface=""/>
      </a:majorFont>
      <a:minorFont>
        <a:latin typeface="Avenir Next LT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yVTI" id="{DD283BC3-E0B6-4E4B-91CF-F0F54D51BB21}" vid="{3EE220F7-F497-4893-BE1F-7BB1D607421B}"/>
    </a:ext>
  </a:extLst>
</a:theme>
</file>

<file path=docProps/app.xml><?xml version="1.0" encoding="utf-8"?>
<Properties xmlns="http://schemas.openxmlformats.org/officeDocument/2006/extended-properties" xmlns:vt="http://schemas.openxmlformats.org/officeDocument/2006/docPropsVTypes">
  <TotalTime>4234</TotalTime>
  <Words>884</Words>
  <Application>Microsoft Macintosh PowerPoint</Application>
  <PresentationFormat>Widescreen</PresentationFormat>
  <Paragraphs>46</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Avenir Next LT Pro</vt:lpstr>
      <vt:lpstr>Goudy Old Style</vt:lpstr>
      <vt:lpstr>Wingdings</vt:lpstr>
      <vt:lpstr>FrostyVTI</vt:lpstr>
      <vt:lpstr>PowerPoint Presentation</vt:lpstr>
      <vt:lpstr>Infertility and Mental Health</vt:lpstr>
      <vt:lpstr>PCOS and Mental Health</vt:lpstr>
      <vt:lpstr>Why do we need a new product extension / feature?</vt:lpstr>
      <vt:lpstr>New Feature Idea 1 - Companion</vt:lpstr>
      <vt:lpstr>Pros of developing Companion</vt:lpstr>
      <vt:lpstr>New Feature Idea 2 - Hero</vt:lpstr>
      <vt:lpstr>Factors to consider while developing the new features</vt:lpstr>
      <vt:lpstr>UI Placement of the new features</vt:lpstr>
      <vt:lpstr>       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Arni Lakshmana Rao, Vaishnavi</dc:creator>
  <cp:lastModifiedBy>Arni Lakshmana Rao, Vaishnavi</cp:lastModifiedBy>
  <cp:revision>6</cp:revision>
  <dcterms:created xsi:type="dcterms:W3CDTF">2022-08-05T23:47:03Z</dcterms:created>
  <dcterms:modified xsi:type="dcterms:W3CDTF">2022-08-14T20:48:35Z</dcterms:modified>
</cp:coreProperties>
</file>